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8"/>
  </p:notesMasterIdLst>
  <p:handoutMasterIdLst>
    <p:handoutMasterId r:id="rId29"/>
  </p:handoutMasterIdLst>
  <p:sldIdLst>
    <p:sldId id="354" r:id="rId2"/>
    <p:sldId id="360" r:id="rId3"/>
    <p:sldId id="376" r:id="rId4"/>
    <p:sldId id="387" r:id="rId5"/>
    <p:sldId id="381" r:id="rId6"/>
    <p:sldId id="382" r:id="rId7"/>
    <p:sldId id="388" r:id="rId8"/>
    <p:sldId id="377" r:id="rId9"/>
    <p:sldId id="378" r:id="rId10"/>
    <p:sldId id="379" r:id="rId11"/>
    <p:sldId id="380" r:id="rId12"/>
    <p:sldId id="390" r:id="rId13"/>
    <p:sldId id="391" r:id="rId14"/>
    <p:sldId id="392" r:id="rId15"/>
    <p:sldId id="393" r:id="rId16"/>
    <p:sldId id="394" r:id="rId17"/>
    <p:sldId id="395" r:id="rId18"/>
    <p:sldId id="375" r:id="rId19"/>
    <p:sldId id="398" r:id="rId20"/>
    <p:sldId id="399" r:id="rId21"/>
    <p:sldId id="396" r:id="rId22"/>
    <p:sldId id="385" r:id="rId23"/>
    <p:sldId id="386" r:id="rId24"/>
    <p:sldId id="384" r:id="rId25"/>
    <p:sldId id="389" r:id="rId26"/>
    <p:sldId id="356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FFCC"/>
    <a:srgbClr val="E8F0FA"/>
    <a:srgbClr val="CEDFF5"/>
    <a:srgbClr val="B45F07"/>
    <a:srgbClr val="FFA365"/>
    <a:srgbClr val="EA5F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77AF37E-D9A5-4307-8CB8-8844E03D1753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B8079C0-4209-414D-9080-3D9775A7CCFD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788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0E62145-E42D-47D0-8337-C6EE5405F759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169121B-EF17-41B5-BC70-266D4C6DEAB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824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10</a:t>
            </a:fld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15</a:t>
            </a:fld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26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121B-EF17-41B5-BC70-266D4C6DEAB5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tekst pion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8339" y="0"/>
            <a:ext cx="5009926" cy="686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ytuł 1"/>
          <p:cNvSpPr>
            <a:spLocks noGrp="1"/>
          </p:cNvSpPr>
          <p:nvPr>
            <p:ph type="ctrTitle"/>
          </p:nvPr>
        </p:nvSpPr>
        <p:spPr>
          <a:xfrm>
            <a:off x="465584" y="1340767"/>
            <a:ext cx="8282880" cy="2880321"/>
          </a:xfrm>
        </p:spPr>
        <p:txBody>
          <a:bodyPr>
            <a:normAutofit/>
          </a:bodyPr>
          <a:lstStyle/>
          <a:p>
            <a:r>
              <a:rPr lang="pl-PL" dirty="0" smtClean="0"/>
              <a:t>Poprawa jakości i dostępności </a:t>
            </a:r>
            <a:br>
              <a:rPr lang="pl-PL" dirty="0" smtClean="0"/>
            </a:br>
            <a:r>
              <a:rPr lang="pl-PL" dirty="0" smtClean="0"/>
              <a:t>usług publicznych na obszarze </a:t>
            </a:r>
            <a:br>
              <a:rPr lang="pl-PL" dirty="0" smtClean="0"/>
            </a:br>
            <a:r>
              <a:rPr lang="pl-PL" dirty="0" smtClean="0"/>
              <a:t>Lokalnej Grupy Działania „Gościnna Wielkopolska”</a:t>
            </a:r>
            <a:endParaRPr lang="pl-PL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136815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Partnerstwo Samorządów Południowej Wielkopolski na Rzecz Zwiększania Jakości i Dostępności Usług Publicznych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4941168"/>
            <a:ext cx="4536504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Justyna </a:t>
            </a:r>
            <a:r>
              <a:rPr lang="pl-PL" sz="24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Weltrowska-Jęch</a:t>
            </a:r>
            <a:endParaRPr lang="pl-PL" sz="24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pl-PL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Waldemar Ratajczak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Centrum Analiz Przestrzennych </a:t>
            </a:r>
            <a:r>
              <a:rPr kumimoji="0" lang="pl-PL" sz="2200" b="1" i="1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                 </a:t>
            </a:r>
            <a:r>
              <a:rPr kumimoji="0" 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 Społeczno-Ekonomicznych UAM</a:t>
            </a:r>
          </a:p>
        </p:txBody>
      </p:sp>
      <p:sp>
        <p:nvSpPr>
          <p:cNvPr id="8" name="Prostokąt 7"/>
          <p:cNvSpPr/>
          <p:nvPr/>
        </p:nvSpPr>
        <p:spPr>
          <a:xfrm>
            <a:off x="3601785" y="6453336"/>
            <a:ext cx="233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Pępowo, 28.01.2014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043608" y="404664"/>
            <a:ext cx="6984776" cy="136815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chemeClr val="tx1"/>
                </a:solidFill>
              </a:rPr>
              <a:t>STANDARDY  USŁUG  W SEKTORZE  PUBLICZNYM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9552" y="2852936"/>
            <a:ext cx="3528392" cy="79208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tx1"/>
                </a:solidFill>
              </a:rPr>
              <a:t>Ilościowe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04048" y="2852936"/>
            <a:ext cx="3528392" cy="79208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tx1"/>
                </a:solidFill>
              </a:rPr>
              <a:t>Jakościowe</a:t>
            </a:r>
            <a:endParaRPr lang="pl-PL" sz="3200" dirty="0">
              <a:solidFill>
                <a:schemeClr val="tx1"/>
              </a:solidFill>
            </a:endParaRPr>
          </a:p>
        </p:txBody>
      </p:sp>
      <p:cxnSp>
        <p:nvCxnSpPr>
          <p:cNvPr id="8" name="Łącznik łamany 7"/>
          <p:cNvCxnSpPr>
            <a:stCxn id="4" idx="2"/>
            <a:endCxn id="5" idx="0"/>
          </p:cNvCxnSpPr>
          <p:nvPr/>
        </p:nvCxnSpPr>
        <p:spPr>
          <a:xfrm rot="5400000">
            <a:off x="2879812" y="1196752"/>
            <a:ext cx="1080120" cy="2232248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Łącznik łamany 8"/>
          <p:cNvCxnSpPr>
            <a:stCxn id="4" idx="2"/>
            <a:endCxn id="6" idx="0"/>
          </p:cNvCxnSpPr>
          <p:nvPr/>
        </p:nvCxnSpPr>
        <p:spPr>
          <a:xfrm rot="16200000" flipH="1">
            <a:off x="5112060" y="1196752"/>
            <a:ext cx="1080120" cy="2232248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Prostokąt 20"/>
          <p:cNvSpPr/>
          <p:nvPr/>
        </p:nvSpPr>
        <p:spPr>
          <a:xfrm>
            <a:off x="35496" y="4509120"/>
            <a:ext cx="1224136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Minimalne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2" name="Prostokąt 21"/>
          <p:cNvSpPr/>
          <p:nvPr/>
        </p:nvSpPr>
        <p:spPr>
          <a:xfrm>
            <a:off x="1331640" y="4509120"/>
            <a:ext cx="1512168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Maksymalne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4211960" y="4509120"/>
            <a:ext cx="639688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Stałe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2915816" y="4509120"/>
            <a:ext cx="1224136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err="1" smtClean="0">
                <a:solidFill>
                  <a:schemeClr val="tx1"/>
                </a:solidFill>
              </a:rPr>
              <a:t>Przedzia-łowe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5220072" y="4509120"/>
            <a:ext cx="1224136" cy="11521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err="1" smtClean="0">
                <a:solidFill>
                  <a:schemeClr val="tx1"/>
                </a:solidFill>
              </a:rPr>
              <a:t>Akcepto-walne</a:t>
            </a:r>
            <a:r>
              <a:rPr lang="pl-PL" sz="2200" dirty="0" smtClean="0">
                <a:solidFill>
                  <a:schemeClr val="tx1"/>
                </a:solidFill>
              </a:rPr>
              <a:t> w pełni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6516216" y="4509120"/>
            <a:ext cx="1224136" cy="11521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Średnio </a:t>
            </a:r>
            <a:r>
              <a:rPr lang="pl-PL" sz="2200" dirty="0" err="1" smtClean="0">
                <a:solidFill>
                  <a:schemeClr val="tx1"/>
                </a:solidFill>
              </a:rPr>
              <a:t>akcepto-wane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7812360" y="4509120"/>
            <a:ext cx="1224136" cy="11521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1600" dirty="0" err="1" smtClean="0">
                <a:solidFill>
                  <a:schemeClr val="tx1"/>
                </a:solidFill>
              </a:rPr>
              <a:t>Akcepto-wane</a:t>
            </a:r>
            <a:r>
              <a:rPr lang="pl-PL" sz="1600" dirty="0" smtClean="0">
                <a:solidFill>
                  <a:schemeClr val="tx1"/>
                </a:solidFill>
              </a:rPr>
              <a:t> w stopniu </a:t>
            </a:r>
            <a:r>
              <a:rPr lang="pl-PL" sz="1600" dirty="0" err="1" smtClean="0">
                <a:solidFill>
                  <a:schemeClr val="tx1"/>
                </a:solidFill>
              </a:rPr>
              <a:t>mini-malnym</a:t>
            </a:r>
            <a:endParaRPr lang="pl-PL" sz="1600" dirty="0">
              <a:solidFill>
                <a:schemeClr val="tx1"/>
              </a:solidFill>
            </a:endParaRPr>
          </a:p>
        </p:txBody>
      </p:sp>
      <p:cxnSp>
        <p:nvCxnSpPr>
          <p:cNvPr id="28" name="Łącznik łamany 27"/>
          <p:cNvCxnSpPr>
            <a:stCxn id="5" idx="2"/>
            <a:endCxn id="21" idx="0"/>
          </p:cNvCxnSpPr>
          <p:nvPr/>
        </p:nvCxnSpPr>
        <p:spPr>
          <a:xfrm rot="5400000">
            <a:off x="1043608" y="3248980"/>
            <a:ext cx="864096" cy="165618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Łącznik łamany 30"/>
          <p:cNvCxnSpPr>
            <a:stCxn id="5" idx="2"/>
            <a:endCxn id="22" idx="0"/>
          </p:cNvCxnSpPr>
          <p:nvPr/>
        </p:nvCxnSpPr>
        <p:spPr>
          <a:xfrm rot="5400000">
            <a:off x="1763688" y="3969060"/>
            <a:ext cx="864096" cy="21602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Łącznik łamany 33"/>
          <p:cNvCxnSpPr>
            <a:stCxn id="5" idx="2"/>
            <a:endCxn id="24" idx="0"/>
          </p:cNvCxnSpPr>
          <p:nvPr/>
        </p:nvCxnSpPr>
        <p:spPr>
          <a:xfrm rot="16200000" flipH="1">
            <a:off x="2483768" y="3465004"/>
            <a:ext cx="864096" cy="122413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Łącznik łamany 36"/>
          <p:cNvCxnSpPr>
            <a:stCxn id="5" idx="2"/>
            <a:endCxn id="23" idx="0"/>
          </p:cNvCxnSpPr>
          <p:nvPr/>
        </p:nvCxnSpPr>
        <p:spPr>
          <a:xfrm rot="16200000" flipH="1">
            <a:off x="2985728" y="2963044"/>
            <a:ext cx="864096" cy="2228056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Łącznik łamany 39"/>
          <p:cNvCxnSpPr>
            <a:stCxn id="6" idx="2"/>
            <a:endCxn id="25" idx="0"/>
          </p:cNvCxnSpPr>
          <p:nvPr/>
        </p:nvCxnSpPr>
        <p:spPr>
          <a:xfrm rot="5400000">
            <a:off x="5868144" y="3609020"/>
            <a:ext cx="864096" cy="93610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Łącznik łamany 42"/>
          <p:cNvCxnSpPr>
            <a:stCxn id="6" idx="2"/>
            <a:endCxn id="26" idx="0"/>
          </p:cNvCxnSpPr>
          <p:nvPr/>
        </p:nvCxnSpPr>
        <p:spPr>
          <a:xfrm rot="16200000" flipH="1">
            <a:off x="6516216" y="3897052"/>
            <a:ext cx="864096" cy="360040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Łącznik łamany 45"/>
          <p:cNvCxnSpPr>
            <a:stCxn id="6" idx="2"/>
            <a:endCxn id="27" idx="0"/>
          </p:cNvCxnSpPr>
          <p:nvPr/>
        </p:nvCxnSpPr>
        <p:spPr>
          <a:xfrm rot="16200000" flipH="1">
            <a:off x="7164288" y="3248980"/>
            <a:ext cx="864096" cy="165618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467544" y="6525344"/>
            <a:ext cx="763284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476672"/>
            <a:ext cx="1656184" cy="936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CELE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19672" y="1916832"/>
            <a:ext cx="1368152" cy="64807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KRYTERIA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3491880" y="1916832"/>
            <a:ext cx="1584176" cy="64807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WSKAŹNIKI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275856" y="4311098"/>
            <a:ext cx="2016224" cy="6300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STANDARDY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5220072" y="3140968"/>
            <a:ext cx="144016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MONITO-</a:t>
            </a:r>
          </a:p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RING</a:t>
            </a: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7524328" y="3140968"/>
            <a:ext cx="144016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EWALU-</a:t>
            </a:r>
          </a:p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ACJA</a:t>
            </a:r>
            <a:endParaRPr lang="pl-PL" sz="2200" dirty="0">
              <a:solidFill>
                <a:schemeClr val="tx1"/>
              </a:solidFill>
            </a:endParaRPr>
          </a:p>
        </p:txBody>
      </p:sp>
      <p:cxnSp>
        <p:nvCxnSpPr>
          <p:cNvPr id="18" name="Łącznik prosty ze strzałką 17"/>
          <p:cNvCxnSpPr>
            <a:stCxn id="7" idx="3"/>
            <a:endCxn id="10" idx="1"/>
          </p:cNvCxnSpPr>
          <p:nvPr/>
        </p:nvCxnSpPr>
        <p:spPr>
          <a:xfrm>
            <a:off x="2987824" y="2240868"/>
            <a:ext cx="504056" cy="0"/>
          </a:xfrm>
          <a:prstGeom prst="straightConnector1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11" idx="0"/>
            <a:endCxn id="10" idx="2"/>
          </p:cNvCxnSpPr>
          <p:nvPr/>
        </p:nvCxnSpPr>
        <p:spPr>
          <a:xfrm flipV="1">
            <a:off x="4283968" y="2564904"/>
            <a:ext cx="0" cy="1746194"/>
          </a:xfrm>
          <a:prstGeom prst="straightConnector1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2" idx="3"/>
            <a:endCxn id="13" idx="1"/>
          </p:cNvCxnSpPr>
          <p:nvPr/>
        </p:nvCxnSpPr>
        <p:spPr>
          <a:xfrm>
            <a:off x="6660232" y="3501008"/>
            <a:ext cx="864096" cy="0"/>
          </a:xfrm>
          <a:prstGeom prst="straightConnector1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Kształt 27"/>
          <p:cNvCxnSpPr>
            <a:stCxn id="10" idx="3"/>
            <a:endCxn id="12" idx="0"/>
          </p:cNvCxnSpPr>
          <p:nvPr/>
        </p:nvCxnSpPr>
        <p:spPr>
          <a:xfrm>
            <a:off x="5076056" y="2240868"/>
            <a:ext cx="864096" cy="900100"/>
          </a:xfrm>
          <a:prstGeom prst="bentConnector2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Kształt 28"/>
          <p:cNvCxnSpPr>
            <a:stCxn id="11" idx="3"/>
            <a:endCxn id="12" idx="2"/>
          </p:cNvCxnSpPr>
          <p:nvPr/>
        </p:nvCxnSpPr>
        <p:spPr>
          <a:xfrm flipV="1">
            <a:off x="5292080" y="3861048"/>
            <a:ext cx="648072" cy="765085"/>
          </a:xfrm>
          <a:prstGeom prst="bentConnector2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Kształt 19"/>
          <p:cNvCxnSpPr>
            <a:stCxn id="4" idx="2"/>
            <a:endCxn id="7" idx="1"/>
          </p:cNvCxnSpPr>
          <p:nvPr/>
        </p:nvCxnSpPr>
        <p:spPr>
          <a:xfrm rot="16200000" flipH="1">
            <a:off x="971600" y="1592796"/>
            <a:ext cx="828092" cy="468052"/>
          </a:xfrm>
          <a:prstGeom prst="bentConnector2">
            <a:avLst/>
          </a:prstGeom>
          <a:ln w="31750">
            <a:solidFill>
              <a:srgbClr val="0070C0"/>
            </a:solidFill>
            <a:tailEnd type="arrow" w="med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251520" y="522920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12788"/>
            <a:r>
              <a:rPr lang="pl-PL" dirty="0" smtClean="0"/>
              <a:t>Poprawa jakości usług publicznych poprzez ustalenie standardów, monitoring i ewaluację.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39552" y="6597352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OPIS  STANDARDU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752528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AutoNum type="arabicParenBoth"/>
            </a:pP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200" dirty="0" smtClean="0"/>
              <a:t>Postanowienia wstępne.</a:t>
            </a:r>
          </a:p>
          <a:p>
            <a:pPr marL="514350" indent="-514350" algn="just">
              <a:buSzPct val="100000"/>
              <a:buAutoNum type="arabicParenBoth"/>
            </a:pPr>
            <a:r>
              <a:rPr lang="pl-PL" sz="2200" dirty="0" smtClean="0"/>
              <a:t>Podstawy prawne.</a:t>
            </a:r>
          </a:p>
          <a:p>
            <a:pPr marL="514350" indent="-514350" algn="just">
              <a:buSzPct val="100000"/>
              <a:buAutoNum type="arabicParenBoth"/>
            </a:pPr>
            <a:r>
              <a:rPr lang="pl-PL" sz="2200" dirty="0" smtClean="0"/>
              <a:t>Przedmiot usługi.</a:t>
            </a:r>
          </a:p>
          <a:p>
            <a:pPr marL="514350" indent="-514350" algn="just">
              <a:buSzPct val="100000"/>
              <a:buAutoNum type="arabicParenBoth"/>
            </a:pPr>
            <a:r>
              <a:rPr lang="pl-PL" sz="2200" dirty="0" smtClean="0"/>
              <a:t>MISJE i CEL USŁUG.</a:t>
            </a:r>
          </a:p>
          <a:p>
            <a:pPr marL="514350" indent="-514350" algn="just">
              <a:buSzPct val="100000"/>
              <a:buAutoNum type="arabicParenBoth"/>
            </a:pPr>
            <a:r>
              <a:rPr lang="pl-PL" sz="2200" dirty="0" smtClean="0"/>
              <a:t>Zakres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200" dirty="0" smtClean="0"/>
              <a:t>przedmiotowy,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200" dirty="0" smtClean="0"/>
              <a:t>rzeczowy,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200" dirty="0" smtClean="0"/>
              <a:t>przestrzenny.</a:t>
            </a:r>
          </a:p>
          <a:p>
            <a:pPr marL="514350" indent="-514350" algn="just">
              <a:buSzPct val="100000"/>
              <a:buAutoNum type="arabicParenBoth"/>
            </a:pPr>
            <a:r>
              <a:rPr lang="pl-PL" sz="2200" dirty="0" smtClean="0"/>
              <a:t>Specyfikacja (co konkretnie jest świadczone?).</a:t>
            </a:r>
          </a:p>
          <a:p>
            <a:pPr marL="514350" indent="-514350" algn="just">
              <a:buSzPct val="100000"/>
              <a:buNone/>
            </a:pPr>
            <a:endParaRPr lang="pl-PL" dirty="0" smtClean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6525344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100" dirty="0"/>
          </a:p>
          <a:p>
            <a:endParaRPr lang="pl-PL" sz="1100" dirty="0"/>
          </a:p>
          <a:p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OPIS  STANDARDU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752528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AutoNum type="arabicParenBoth" startAt="7"/>
            </a:pPr>
            <a:r>
              <a:rPr lang="pl-PL" sz="2800" dirty="0" smtClean="0"/>
              <a:t>Warunki spełniania usługi.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400" dirty="0" smtClean="0"/>
              <a:t>materialne,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400" dirty="0" smtClean="0"/>
              <a:t>duchowe,</a:t>
            </a:r>
          </a:p>
          <a:p>
            <a:pPr marL="714375" lvl="1" indent="-171450" algn="just">
              <a:buSzPct val="100000"/>
              <a:buFont typeface="Arial" pitchFamily="34" charset="0"/>
              <a:buChar char="•"/>
            </a:pPr>
            <a:r>
              <a:rPr lang="pl-PL" sz="2400" dirty="0" smtClean="0"/>
              <a:t>kwalifikacje pracowników realizujących usługę.</a:t>
            </a:r>
          </a:p>
          <a:p>
            <a:pPr marL="514350" indent="-514350" algn="just">
              <a:buSzPct val="100000"/>
              <a:buAutoNum type="arabicParenBoth" startAt="7"/>
            </a:pPr>
            <a:r>
              <a:rPr lang="pl-PL" sz="2800" dirty="0" smtClean="0"/>
              <a:t>Procedury stosowane przy realizacji usługi.</a:t>
            </a:r>
          </a:p>
          <a:p>
            <a:pPr marL="514350" indent="-514350" algn="just">
              <a:buSzPct val="100000"/>
              <a:buAutoNum type="arabicParenBoth" startAt="7"/>
            </a:pPr>
            <a:r>
              <a:rPr lang="pl-PL" sz="2800" dirty="0" smtClean="0"/>
              <a:t>Zasady monitorowania i ewaluacji.</a:t>
            </a:r>
          </a:p>
          <a:p>
            <a:pPr marL="514350" indent="-514350" algn="just">
              <a:buSzPct val="100000"/>
              <a:buAutoNum type="arabicParenBoth" startAt="7"/>
            </a:pPr>
            <a:r>
              <a:rPr lang="pl-PL" sz="2800" dirty="0" smtClean="0"/>
              <a:t> Regulacje nadzwyczajne.</a:t>
            </a:r>
          </a:p>
          <a:p>
            <a:pPr marL="514350" indent="-514350" algn="just">
              <a:buSzPct val="100000"/>
              <a:buNone/>
            </a:pPr>
            <a:endParaRPr lang="pl-PL" dirty="0" smtClean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4" y="6597352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404664"/>
            <a:ext cx="7992888" cy="64087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dirty="0" smtClean="0"/>
              <a:t>	</a:t>
            </a:r>
            <a:r>
              <a:rPr lang="pl-PL" sz="2400" b="1" dirty="0" smtClean="0"/>
              <a:t>SAMORZĄD</a:t>
            </a:r>
            <a:r>
              <a:rPr lang="pl-PL" sz="2400" dirty="0" smtClean="0"/>
              <a:t> powinien opracować własną procedurę standaryzacji zadań publicznych w formie zarządzenia organu wykonawczego lub uchwały organu stanowiącego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400" dirty="0" smtClean="0"/>
              <a:t>Standard powinien zawierać</a:t>
            </a:r>
            <a:r>
              <a:rPr lang="pl-PL" sz="2400" baseline="30000" dirty="0" smtClean="0">
                <a:latin typeface="Calibri" pitchFamily="34" charset="0"/>
              </a:rPr>
              <a:t>1)</a:t>
            </a:r>
            <a:r>
              <a:rPr lang="pl-PL" sz="2400" dirty="0" smtClean="0"/>
              <a:t>: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sposób identyfikowania zadań do standaryzacji,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sposób podejmowania decyzji o standaryzacji,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sposób powołania i pracy zespołu standaryzacyjnego,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metodologię standaryzacji,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sposób konsultacji, wdrożenia i aktualizacji standardu,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dirty="0" smtClean="0"/>
              <a:t> zasady ewaluacji każdego procesu standaryzacji.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</a:pPr>
            <a:endParaRPr lang="pl-PL" sz="2800" dirty="0" smtClean="0"/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</a:pPr>
            <a:r>
              <a:rPr lang="pl-PL" sz="2000" baseline="30000" dirty="0" smtClean="0">
                <a:latin typeface="Calibri" pitchFamily="34" charset="0"/>
              </a:rPr>
              <a:t>1</a:t>
            </a:r>
            <a:r>
              <a:rPr lang="pl-PL" sz="2000" baseline="30000" dirty="0" smtClean="0"/>
              <a:t>) </a:t>
            </a:r>
            <a:r>
              <a:rPr lang="pl-PL" dirty="0" err="1" smtClean="0"/>
              <a:t>wg</a:t>
            </a:r>
            <a:r>
              <a:rPr lang="pl-PL" dirty="0" smtClean="0"/>
              <a:t>. </a:t>
            </a:r>
            <a:r>
              <a:rPr lang="pl-PL" dirty="0" err="1" smtClean="0"/>
              <a:t>Joachimowicza</a:t>
            </a:r>
            <a:r>
              <a:rPr lang="pl-PL" dirty="0" smtClean="0"/>
              <a:t> A. 2012. </a:t>
            </a:r>
            <a:r>
              <a:rPr lang="pl-PL" i="1" dirty="0" smtClean="0"/>
              <a:t>Procedury standaryzacji zadań</a:t>
            </a:r>
            <a:r>
              <a:rPr lang="pl-PL" dirty="0" smtClean="0"/>
              <a:t>.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597352"/>
            <a:ext cx="741682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332656"/>
            <a:ext cx="7992888" cy="6525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400" dirty="0" smtClean="0"/>
              <a:t>Zasady uwzględniane w procesie standaryzacji:</a:t>
            </a:r>
          </a:p>
          <a:p>
            <a:pPr marL="209550" lvl="2" indent="-20955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b="1" dirty="0" smtClean="0"/>
              <a:t>Adekwatności</a:t>
            </a:r>
            <a:r>
              <a:rPr lang="pl-PL" sz="2400" dirty="0" smtClean="0"/>
              <a:t> – czyli względnej zgodności potrzeb grup klientów, a oferowanymi zakresami oraz jakością usług, </a:t>
            </a:r>
          </a:p>
          <a:p>
            <a:pPr marL="209550" lvl="2" indent="-20955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b="1" dirty="0" smtClean="0"/>
              <a:t>Elastyczność</a:t>
            </a:r>
            <a:r>
              <a:rPr lang="pl-PL" sz="2400" dirty="0" smtClean="0"/>
              <a:t> – czyli stosowanie takich metod, technik i sposobów zaspokajania potrzeb w zakresie usług, które pozwolą na ich świadczenie w zależności od zaistniałej sytuacji,</a:t>
            </a:r>
          </a:p>
          <a:p>
            <a:pPr marL="209550" lvl="2" indent="-20955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b="1" dirty="0" smtClean="0"/>
              <a:t>Ramowości</a:t>
            </a:r>
            <a:r>
              <a:rPr lang="pl-PL" sz="2400" dirty="0" smtClean="0"/>
              <a:t> – czyli ustanawianie takich standardów, które będą spełniały przyjęte przedziały norm i normatywów, a przez to zapewnią ilość oraz jakość usług oczekiwanych przez mieszkańców,</a:t>
            </a:r>
          </a:p>
          <a:p>
            <a:pPr marL="209550" lvl="2" indent="-20955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400" b="1" dirty="0" smtClean="0"/>
              <a:t>Spójności</a:t>
            </a:r>
            <a:r>
              <a:rPr lang="pl-PL" sz="2400" dirty="0" smtClean="0"/>
              <a:t> – inaczej zgodności z rozwiązaniami przyjętymi i stosowanymi na różnych poziomach zarządzania sferą publiczną.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100000"/>
            </a:pPr>
            <a:endParaRPr lang="pl-PL" sz="2400" dirty="0" smtClean="0"/>
          </a:p>
        </p:txBody>
      </p:sp>
      <p:sp>
        <p:nvSpPr>
          <p:cNvPr id="2" name="pole tekstowe 1"/>
          <p:cNvSpPr txBox="1"/>
          <p:nvPr/>
        </p:nvSpPr>
        <p:spPr>
          <a:xfrm>
            <a:off x="539552" y="6597352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FAZY  STANDARYZACJI</a:t>
            </a:r>
            <a:r>
              <a:rPr lang="pl-PL" sz="3400" baseline="30000" dirty="0" smtClean="0">
                <a:latin typeface="Calibri" pitchFamily="34" charset="0"/>
              </a:rPr>
              <a:t>1</a:t>
            </a:r>
            <a:r>
              <a:rPr lang="pl-PL" sz="3400" baseline="30000" dirty="0" smtClean="0"/>
              <a:t>)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5301208"/>
          </a:xfrm>
        </p:spPr>
        <p:txBody>
          <a:bodyPr>
            <a:normAutofit/>
          </a:bodyPr>
          <a:lstStyle/>
          <a:p>
            <a:pPr marL="1438275" indent="-1438275" algn="just">
              <a:buSzPct val="100000"/>
              <a:buNone/>
            </a:pPr>
            <a:endParaRPr lang="pl-PL" sz="2400" b="1" dirty="0" smtClean="0"/>
          </a:p>
          <a:p>
            <a:pPr marL="1438275" indent="-1438275" algn="just">
              <a:buSzPct val="100000"/>
              <a:buNone/>
            </a:pPr>
            <a:r>
              <a:rPr lang="pl-PL" sz="2400" b="1" dirty="0" smtClean="0"/>
              <a:t>Faza </a:t>
            </a:r>
            <a:r>
              <a:rPr lang="pl-PL" sz="2400" b="1" dirty="0" smtClean="0"/>
              <a:t>I </a:t>
            </a:r>
            <a:r>
              <a:rPr lang="pl-PL" sz="2400" dirty="0" smtClean="0"/>
              <a:t>– tworzenie standardów, czyli identyfikacji oraz ustalenie parametrów standardów,</a:t>
            </a:r>
          </a:p>
          <a:p>
            <a:pPr marL="1676400" indent="-1676400" algn="just">
              <a:buSzPct val="100000"/>
              <a:buNone/>
            </a:pPr>
            <a:r>
              <a:rPr lang="pl-PL" sz="2400" b="1" dirty="0" smtClean="0"/>
              <a:t>Faza II </a:t>
            </a:r>
            <a:r>
              <a:rPr lang="pl-PL" sz="2400" dirty="0" smtClean="0"/>
              <a:t>– stanowienie standardów czyli umocowanie ich w prawie lokalnym,</a:t>
            </a:r>
          </a:p>
          <a:p>
            <a:pPr marL="1619250" indent="-1619250" algn="just">
              <a:buSzPct val="100000"/>
              <a:buNone/>
            </a:pPr>
            <a:r>
              <a:rPr lang="pl-PL" sz="2400" b="1" dirty="0" smtClean="0"/>
              <a:t>Faza III </a:t>
            </a:r>
            <a:r>
              <a:rPr lang="pl-PL" sz="2400" dirty="0" smtClean="0"/>
              <a:t>– stosowanie standardów czyli realizacja usług zgodnie z ustanowionymi normami,</a:t>
            </a:r>
          </a:p>
          <a:p>
            <a:pPr marL="2066925" indent="-2066925" algn="just">
              <a:buSzPct val="100000"/>
              <a:buNone/>
            </a:pPr>
            <a:r>
              <a:rPr lang="pl-PL" sz="2400" b="1" dirty="0" smtClean="0"/>
              <a:t>Faza IV </a:t>
            </a:r>
            <a:r>
              <a:rPr lang="pl-PL" sz="2400" dirty="0" smtClean="0"/>
              <a:t>– monitoring, kontrola oraz weryfikacja standardów czyli ewaluacja oraz aktualizacja standardów</a:t>
            </a:r>
            <a:r>
              <a:rPr lang="pl-PL" sz="2400" dirty="0" smtClean="0"/>
              <a:t>.</a:t>
            </a:r>
            <a:endParaRPr lang="pl-PL" sz="2800" dirty="0" smtClean="0"/>
          </a:p>
          <a:p>
            <a:pPr marL="514350" lvl="2" indent="-514350" algn="just">
              <a:buClr>
                <a:schemeClr val="tx2"/>
              </a:buClr>
              <a:buSzPct val="100000"/>
              <a:buNone/>
            </a:pPr>
            <a:r>
              <a:rPr lang="pl-PL" sz="1800" baseline="30000" dirty="0" smtClean="0">
                <a:latin typeface="Calibri" pitchFamily="34" charset="0"/>
              </a:rPr>
              <a:t>1</a:t>
            </a:r>
            <a:r>
              <a:rPr lang="pl-PL" sz="1800" baseline="30000" dirty="0" smtClean="0"/>
              <a:t>) </a:t>
            </a:r>
            <a:r>
              <a:rPr lang="pl-PL" sz="1800" dirty="0" err="1" smtClean="0"/>
              <a:t>wg</a:t>
            </a:r>
            <a:r>
              <a:rPr lang="pl-PL" sz="1800" dirty="0" smtClean="0"/>
              <a:t>. Boczonia J. 2007. </a:t>
            </a:r>
            <a:r>
              <a:rPr lang="pl-PL" sz="1800" i="1" dirty="0" smtClean="0"/>
              <a:t>Poradnik standaryzacji usług publicznych</a:t>
            </a:r>
            <a:r>
              <a:rPr lang="pl-PL" sz="1800" dirty="0" smtClean="0"/>
              <a:t>.  Warszawa.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7544" y="6525344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188640"/>
            <a:ext cx="7920880" cy="6525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b="1" dirty="0" smtClean="0"/>
              <a:t>Planowanie</a:t>
            </a:r>
            <a:r>
              <a:rPr lang="pl-PL" sz="2800" dirty="0" smtClean="0"/>
              <a:t> procesu standaryzacji w jednostkach samorządu terytorialnego polega na: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endParaRPr lang="pl-PL" sz="2800" dirty="0" smtClean="0"/>
          </a:p>
          <a:p>
            <a:pPr marL="209550" lvl="2" indent="-209550" algn="just">
              <a:spcBef>
                <a:spcPct val="20000"/>
              </a:spcBef>
              <a:buClr>
                <a:schemeClr val="accent4"/>
              </a:buClr>
              <a:buSzPct val="100000"/>
            </a:pPr>
            <a:endParaRPr lang="pl-PL" sz="2800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02920" y="1700808"/>
            <a:ext cx="7957512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AutoNum type="arabicParenBoth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pl-PL" sz="2000" noProof="0" dirty="0" smtClean="0"/>
              <a:t>ustaleniu składu Zespołu Standaryzacyjnego (instytucje, organizacje osoby),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AutoNum type="arabicParenBoth"/>
              <a:tabLst/>
              <a:defRPr/>
            </a:pPr>
            <a:r>
              <a:rPr lang="pl-PL" sz="2000" noProof="0" dirty="0" smtClean="0"/>
              <a:t>zaprojektowaniu harmonogramu, miejsca oraz częstotliwości spotkań Zespołu Standaryzacyjnego,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AutoNum type="arabicParenBoth"/>
              <a:tabLst/>
              <a:defRPr/>
            </a:pPr>
            <a:r>
              <a:rPr lang="pl-PL" sz="2000" dirty="0" smtClean="0"/>
              <a:t>stworzeniu propozycji dotyczących sposobów partycypacji usługobiorców w tworzeniu standardów (konsultacje, debaty, seminaria, warsztaty),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AutoNum type="arabicParenBoth"/>
              <a:tabLst/>
              <a:defRPr/>
            </a:pPr>
            <a:r>
              <a:rPr lang="pl-PL" sz="2000" noProof="0" dirty="0" smtClean="0"/>
              <a:t>ustaleniu wstępnych kosztów funkcjonowania Zespołu Standaryzacyjnego</a:t>
            </a:r>
            <a:r>
              <a:rPr lang="pl-PL" sz="2000" noProof="0" dirty="0" smtClean="0"/>
              <a:t>.</a:t>
            </a:r>
            <a:endParaRPr lang="pl-PL" sz="2000" dirty="0" smtClean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lang="pl-PL" sz="2000" dirty="0" smtClean="0"/>
              <a:t>Plan procesu standaryzacji powinien zostać opracowany przez Zespół Standaryzacyjny.</a:t>
            </a:r>
            <a:r>
              <a:rPr lang="pl-PL" sz="2000" noProof="0" dirty="0" smtClean="0"/>
              <a:t> 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597352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317552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SKŁAD  ZESPOŁU  STANDARYZACYJNEGO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00808"/>
            <a:ext cx="7957512" cy="5013176"/>
          </a:xfrm>
        </p:spPr>
        <p:txBody>
          <a:bodyPr>
            <a:normAutofit/>
          </a:bodyPr>
          <a:lstStyle/>
          <a:p>
            <a:pPr marL="0" indent="0" algn="just">
              <a:buSzPct val="100000"/>
              <a:buNone/>
            </a:pPr>
            <a:r>
              <a:rPr lang="pl-PL" sz="2400" dirty="0" smtClean="0"/>
              <a:t>	Członkowie Zespołu powinni posiadać wiedzę oraz doświadczeni, a także motywację do działania na rzecz podnoszenia jakości usług publicznych w swojej </a:t>
            </a:r>
            <a:r>
              <a:rPr lang="pl-PL" sz="2400" dirty="0" err="1" smtClean="0"/>
              <a:t>jst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marL="0" indent="0" algn="just">
              <a:buSzPct val="100000"/>
              <a:buNone/>
            </a:pPr>
            <a:r>
              <a:rPr lang="pl-PL" sz="2400" dirty="0" smtClean="0"/>
              <a:t>	Sugerowana w literaturze przedmiotu struktura Zespołu Standaryzacyjnego jest następująca:</a:t>
            </a:r>
          </a:p>
          <a:p>
            <a:pPr marL="209550" indent="-209550" algn="just">
              <a:buSzPct val="100000"/>
              <a:buFont typeface="Arial" pitchFamily="34" charset="0"/>
              <a:buChar char="•"/>
            </a:pPr>
            <a:r>
              <a:rPr lang="pl-PL" sz="2400" dirty="0" smtClean="0"/>
              <a:t>urzędnicy odpowiedzialni za standaryzowane zadanie w urzędzie gminy/miasta/powiatu,</a:t>
            </a:r>
          </a:p>
          <a:p>
            <a:pPr marL="209550" indent="-209550" algn="just">
              <a:buSzPct val="100000"/>
              <a:buFont typeface="Arial" pitchFamily="34" charset="0"/>
              <a:buChar char="•"/>
            </a:pPr>
            <a:r>
              <a:rPr lang="pl-PL" sz="2400" dirty="0" smtClean="0"/>
              <a:t>przedstawiciele jednostek samorządu zaangażowani w świadczenie konkretnych usług, np. Ośrodka Pomocy Społecznej,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5536" y="645333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317552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SKŁAD  ZESPOŁU  STANDARYZACYJNEGO</a:t>
            </a:r>
            <a:endParaRPr lang="pl-PL" sz="34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02920" y="1584176"/>
            <a:ext cx="8183880" cy="53732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09550" marR="0" lvl="0" indent="-2095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pl-PL" sz="2200" dirty="0" smtClean="0"/>
              <a:t>przedstawiciele organizacji pozarządowych mający związek ze świadczonym rodzajem usług,</a:t>
            </a:r>
          </a:p>
          <a:p>
            <a:pPr marL="209550" marR="0" lvl="0" indent="-2095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przedstawiciele służb publicznych,</a:t>
            </a:r>
          </a:p>
          <a:p>
            <a:pPr marL="209550" marR="0" lvl="0" indent="-2095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pl-PL" sz="2200" dirty="0" smtClean="0"/>
              <a:t>beneficjenci konkretnych usług,</a:t>
            </a:r>
          </a:p>
          <a:p>
            <a:pPr marL="209550" marR="0" lvl="0" indent="-2095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zainteresowani eksperci,</a:t>
            </a:r>
          </a:p>
          <a:p>
            <a:pPr marL="209550" marR="0" lvl="0" indent="-2095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pl-PL" sz="2200" dirty="0" smtClean="0"/>
              <a:t>inne osoby, których doświadczenie i wiedza mogą się przyczynić do ustalenia prawidłowych standardów.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lang="pl-PL" sz="2200" dirty="0" smtClean="0"/>
              <a:t>	Ponadto w skład zespołu powinien wchodzić zewnętrzny </a:t>
            </a:r>
            <a:r>
              <a:rPr lang="pl-PL" sz="2200" b="1" dirty="0" smtClean="0"/>
              <a:t>Moderator/</a:t>
            </a:r>
            <a:r>
              <a:rPr lang="pl-PL" sz="2200" b="1" dirty="0" err="1" smtClean="0"/>
              <a:t>Facylitator</a:t>
            </a:r>
            <a:r>
              <a:rPr lang="pl-PL" sz="2200" dirty="0" smtClean="0"/>
              <a:t>, którego zadaniem będzie prowadzenie procesu standaryzacji, organizowanie efektywnej pracy zespołu, łagodzenie konfliktów, itp.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02920" y="6525344"/>
            <a:ext cx="8101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1844824"/>
            <a:ext cx="7848872" cy="31683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dirty="0" smtClean="0"/>
              <a:t>	Usługa to każda czynność lub korzyść, która może być udzielona przez kogoś komuś innemu i jest niematerialna i nie ma żadnych skutków w postaci własności czegokolwiek.</a:t>
            </a:r>
          </a:p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dirty="0" smtClean="0"/>
              <a:t>Jej wytwarzanie może być lub nie być – powiązane z produktem fizycznym.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95536" y="6525344"/>
            <a:ext cx="784887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317552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SKŁAD  ZESPOŁU  STANDARYZACYJNEGO</a:t>
            </a:r>
            <a:endParaRPr lang="pl-PL" sz="3400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02920" y="1584176"/>
            <a:ext cx="7885504" cy="5373216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Zespołem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Standaryzacyjnym kieruje wskazany przez wydającego zarządzenie – </a:t>
            </a:r>
            <a:r>
              <a:rPr lang="pl-PL" sz="2400" b="1" dirty="0" smtClean="0"/>
              <a:t>K</a:t>
            </a:r>
            <a:r>
              <a:rPr kumimoji="0" lang="pl-PL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oordynator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– odpowiedzialny za sprawy organizacyjne i formalne.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lang="pl-PL" sz="2400" noProof="0" dirty="0" smtClean="0"/>
              <a:t>	Zespół posiada także </a:t>
            </a:r>
            <a:r>
              <a:rPr lang="pl-PL" sz="2400" b="1" noProof="0" dirty="0" smtClean="0"/>
              <a:t>sekretarza</a:t>
            </a:r>
            <a:r>
              <a:rPr lang="pl-PL" sz="2400" noProof="0" dirty="0" smtClean="0"/>
              <a:t>, który sporządza notatki, sprawozdania z kolejnych posiedzeń zespołu oraz kompiluje opis standardów.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00000"/>
              <a:tabLst/>
              <a:defRPr/>
            </a:pPr>
            <a:r>
              <a:rPr kumimoji="0" lang="pl-PL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	Posiedzeń</a:t>
            </a:r>
            <a:r>
              <a:rPr kumimoji="0" lang="pl-PL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zespołu może być od kilku do kilkunastu w zależności od charakteru usługi publicznej i stopnia złożoności standardu.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02920" y="6525344"/>
            <a:ext cx="8245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PYTANIA   WYWIADU  POGŁĘBIONEGO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7957512" cy="2520280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AutoNum type="arabicParenBoth"/>
            </a:pPr>
            <a:r>
              <a:rPr lang="pl-PL" sz="2800" dirty="0" smtClean="0">
                <a:latin typeface="Calibri" pitchFamily="34" charset="0"/>
              </a:rPr>
              <a:t> </a:t>
            </a:r>
            <a:r>
              <a:rPr lang="pl-PL" sz="2800" dirty="0" smtClean="0"/>
              <a:t>Czy w procesie zmierzającym do poprawy jakości usług na obszarze LGD – różnice w poglądach politycznych i przynależność partyjna może odgrywać jakąś rolę?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7544" y="6525344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PYTANIA   WYWIADU  POGŁĘBIONEGO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7813496" cy="4392488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AutoNum type="arabicParenBoth" startAt="2"/>
            </a:pPr>
            <a:r>
              <a:rPr lang="pl-PL" sz="2200" dirty="0" smtClean="0">
                <a:latin typeface="Calibri" pitchFamily="34" charset="0"/>
              </a:rPr>
              <a:t>Czy poprawa jakości usług na obszarze LGD ma polegać na:</a:t>
            </a:r>
          </a:p>
          <a:p>
            <a:pPr marL="914400" lvl="1" indent="-514350" algn="just">
              <a:buSzPct val="100000"/>
              <a:buAutoNum type="arabicParenBoth"/>
            </a:pPr>
            <a:r>
              <a:rPr lang="pl-PL" sz="2200" b="1" dirty="0" smtClean="0">
                <a:latin typeface="Calibri" pitchFamily="34" charset="0"/>
              </a:rPr>
              <a:t>zwiększaniu jakości usług </a:t>
            </a:r>
            <a:r>
              <a:rPr lang="pl-PL" sz="2200" dirty="0" smtClean="0">
                <a:latin typeface="Calibri" pitchFamily="34" charset="0"/>
              </a:rPr>
              <a:t>dla dotąd obsługiwanych klientów – czyli dodaniu nowych usług do już istniejących, czy też – </a:t>
            </a:r>
          </a:p>
          <a:p>
            <a:pPr marL="914400" lvl="1" indent="-514350" algn="just">
              <a:buSzPct val="100000"/>
              <a:buAutoNum type="arabicParenBoth"/>
            </a:pPr>
            <a:r>
              <a:rPr lang="pl-PL" sz="2200" b="1" dirty="0" smtClean="0">
                <a:latin typeface="Calibri" pitchFamily="34" charset="0"/>
              </a:rPr>
              <a:t>dostarczaniu nowych usług </a:t>
            </a:r>
            <a:r>
              <a:rPr lang="pl-PL" sz="2200" dirty="0" smtClean="0">
                <a:latin typeface="Calibri" pitchFamily="34" charset="0"/>
              </a:rPr>
              <a:t>o minimalnej jakości (standardzie) dla tych, którzy nie mieli do nich dotąd dostępu ze względu na ograniczenia w finansowaniu tych usług?</a:t>
            </a:r>
            <a:endParaRPr lang="pl-PL" sz="2200" dirty="0" smtClean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6597352"/>
            <a:ext cx="6912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PYTANIA   WYWIADU  POGŁĘBIONEGO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7957512" cy="4536504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AutoNum type="arabicParenBoth" startAt="3"/>
            </a:pP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dirty="0" smtClean="0"/>
              <a:t>Czy na obszarze LGD istnieje </a:t>
            </a:r>
            <a:r>
              <a:rPr lang="pl-PL" sz="2000" b="1" dirty="0" smtClean="0"/>
              <a:t>Publiczne Zarządzanie Partycypacyjne </a:t>
            </a:r>
            <a:r>
              <a:rPr lang="pl-PL" sz="2000" dirty="0" smtClean="0"/>
              <a:t>(New Public </a:t>
            </a:r>
            <a:r>
              <a:rPr lang="pl-PL" sz="2000" dirty="0" err="1" smtClean="0"/>
              <a:t>Governance</a:t>
            </a:r>
            <a:r>
              <a:rPr lang="pl-PL" sz="2000" dirty="0" smtClean="0"/>
              <a:t>)? </a:t>
            </a:r>
          </a:p>
          <a:p>
            <a:pPr marL="514350" indent="-514350" algn="just">
              <a:buSzPct val="100000"/>
              <a:buNone/>
            </a:pPr>
            <a:r>
              <a:rPr lang="pl-PL" sz="2000" dirty="0" smtClean="0"/>
              <a:t>	Cechy takiego zarządzania to:</a:t>
            </a:r>
          </a:p>
          <a:p>
            <a:pPr marL="627063" lvl="1" indent="-180975" algn="just">
              <a:buSzPct val="100000"/>
              <a:buFont typeface="Arial" pitchFamily="34" charset="0"/>
              <a:buChar char="•"/>
            </a:pPr>
            <a:r>
              <a:rPr lang="pl-PL" sz="2000" dirty="0" smtClean="0"/>
              <a:t>informowanie o podjętych decyzjach,</a:t>
            </a:r>
          </a:p>
          <a:p>
            <a:pPr marL="627063" lvl="1" indent="-180975" algn="just">
              <a:buSzPct val="100000"/>
              <a:buFont typeface="Arial" pitchFamily="34" charset="0"/>
              <a:buChar char="•"/>
            </a:pPr>
            <a:r>
              <a:rPr lang="pl-PL" sz="2000" dirty="0" smtClean="0"/>
              <a:t>wyjaśnianie podjętych decyzji,</a:t>
            </a:r>
          </a:p>
          <a:p>
            <a:pPr marL="627063" lvl="1" indent="-180975" algn="just">
              <a:buSzPct val="100000"/>
              <a:buFont typeface="Arial" pitchFamily="34" charset="0"/>
              <a:buChar char="•"/>
            </a:pPr>
            <a:r>
              <a:rPr lang="pl-PL" sz="2000" dirty="0" smtClean="0"/>
              <a:t>konsultowanie decyzji,</a:t>
            </a:r>
          </a:p>
          <a:p>
            <a:pPr marL="627063" lvl="1" indent="-180975" algn="just">
              <a:buSzPct val="100000"/>
              <a:buFont typeface="Arial" pitchFamily="34" charset="0"/>
              <a:buChar char="•"/>
            </a:pPr>
            <a:r>
              <a:rPr lang="pl-PL" sz="2000" dirty="0" smtClean="0"/>
              <a:t>współpraca,</a:t>
            </a:r>
          </a:p>
          <a:p>
            <a:pPr marL="627063" lvl="1" indent="-180975" algn="just">
              <a:buSzPct val="100000"/>
              <a:buFont typeface="Arial" pitchFamily="34" charset="0"/>
              <a:buChar char="•"/>
            </a:pPr>
            <a:r>
              <a:rPr lang="pl-PL" sz="2000" dirty="0" smtClean="0"/>
              <a:t>delegowanie decyzji.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39552" y="6525344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PYTANIA   WYWIADU  POGŁĘBIONEGO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7813496" cy="2736304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AutoNum type="arabicParenBoth" startAt="4"/>
            </a:pPr>
            <a:r>
              <a:rPr lang="pl-PL" sz="2800" dirty="0" smtClean="0">
                <a:latin typeface="Calibri" pitchFamily="34" charset="0"/>
              </a:rPr>
              <a:t>Czy na obszarze LGD istnieje potrzeba edukacji władz lokalnych w zakresie partycypacji publicznej w ogóle i partycypacji publicznej w usługach publicznych w szczególności?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39552" y="6525344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217200"/>
            <a:ext cx="8183880" cy="1051560"/>
          </a:xfrm>
        </p:spPr>
        <p:txBody>
          <a:bodyPr>
            <a:normAutofit/>
          </a:bodyPr>
          <a:lstStyle/>
          <a:p>
            <a:r>
              <a:rPr lang="pl-PL" sz="3400" dirty="0" smtClean="0"/>
              <a:t>PYTANIA   WYWIADU  POGŁĘBIONEGO</a:t>
            </a:r>
            <a:endParaRPr lang="pl-PL" sz="34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132856"/>
            <a:ext cx="7885504" cy="2736304"/>
          </a:xfrm>
        </p:spPr>
        <p:txBody>
          <a:bodyPr>
            <a:normAutofit/>
          </a:bodyPr>
          <a:lstStyle/>
          <a:p>
            <a:pPr marL="514350" indent="-514350" algn="just">
              <a:buSzPct val="100000"/>
              <a:buFont typeface="Wingdings" pitchFamily="2" charset="2"/>
              <a:buAutoNum type="arabicParenBoth" startAt="5"/>
            </a:pPr>
            <a:r>
              <a:rPr lang="pl-PL" sz="2800" dirty="0" smtClean="0">
                <a:latin typeface="Calibri" pitchFamily="34" charset="0"/>
              </a:rPr>
              <a:t>Jaką strukturę organizacyjną powinien mieć Zespół ds. Standaryzacji Usług Publicznych na obszarze LGD „Gościnna Wielkopolska”?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7544" y="6453336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539552" y="6597352"/>
            <a:ext cx="79928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2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1916832"/>
            <a:ext cx="7776864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dirty="0" smtClean="0"/>
              <a:t>	</a:t>
            </a:r>
            <a:r>
              <a:rPr lang="pl-PL" sz="2800" b="1" dirty="0" smtClean="0"/>
              <a:t>Usługi publiczne, w tym komunalne </a:t>
            </a:r>
            <a:r>
              <a:rPr lang="pl-PL" sz="2800" dirty="0" smtClean="0"/>
              <a:t>obejmują dobra publiczne, w odniesieniu do których niemożliwe jest wykluczenie kogokolwiek z korzystania z nich. Są to dobra, od których oczekujemy określonej jakości – niezależnie od liczby osób z nich korzystających (każdy nowy konsument nie narusza uprawnień pozostałych).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525344"/>
            <a:ext cx="78488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8"/>
            <a:ext cx="8295922" cy="568863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395536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712788"/>
            <a:r>
              <a:rPr lang="pl-PL" dirty="0" smtClean="0"/>
              <a:t>Tabela </a:t>
            </a:r>
            <a:r>
              <a:rPr lang="pl-PL" dirty="0" smtClean="0">
                <a:latin typeface="Calibri" pitchFamily="34" charset="0"/>
              </a:rPr>
              <a:t>1</a:t>
            </a:r>
            <a:r>
              <a:rPr lang="pl-PL" dirty="0" smtClean="0"/>
              <a:t>. Klasyfikacja usług publicznych.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6309320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4675" indent="-574675"/>
            <a:r>
              <a:rPr lang="pl-PL" sz="1400" i="1" dirty="0" smtClean="0"/>
              <a:t>Źródło</a:t>
            </a:r>
            <a:r>
              <a:rPr lang="pl-PL" sz="1400" dirty="0" smtClean="0"/>
              <a:t>:  </a:t>
            </a:r>
            <a:r>
              <a:rPr lang="pl-PL" sz="1400" dirty="0" err="1" smtClean="0"/>
              <a:t>Zawicki</a:t>
            </a:r>
            <a:r>
              <a:rPr lang="pl-PL" sz="1400" dirty="0" smtClean="0"/>
              <a:t> M., Mazur S.,  Bober J. 2004. </a:t>
            </a:r>
            <a:r>
              <a:rPr lang="pl-PL" sz="1400" i="1" dirty="0" smtClean="0"/>
              <a:t> Zarządzanie w samorządzie terytorialnym. Najlepsze praktyki.  </a:t>
            </a:r>
            <a:r>
              <a:rPr lang="pl-PL" sz="1400" dirty="0" smtClean="0"/>
              <a:t>Kraków.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451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39552" y="404664"/>
            <a:ext cx="7920880" cy="1224136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chemeClr val="tx1"/>
                </a:solidFill>
              </a:rPr>
              <a:t>CECHY  USŁUG  PUBLICZNYCH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475656" y="2132856"/>
            <a:ext cx="3528392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Brak wyboru</a:t>
            </a:r>
            <a:endParaRPr lang="pl-PL" sz="2800" dirty="0">
              <a:solidFill>
                <a:schemeClr val="tx1"/>
              </a:solidFill>
            </a:endParaRPr>
          </a:p>
        </p:txBody>
      </p:sp>
      <p:cxnSp>
        <p:nvCxnSpPr>
          <p:cNvPr id="8" name="Łącznik łamany 7"/>
          <p:cNvCxnSpPr>
            <a:endCxn id="5" idx="1"/>
          </p:cNvCxnSpPr>
          <p:nvPr/>
        </p:nvCxnSpPr>
        <p:spPr>
          <a:xfrm rot="16200000" flipH="1">
            <a:off x="701570" y="1754814"/>
            <a:ext cx="900100" cy="648072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1475656" y="3140968"/>
            <a:ext cx="3528392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Bezpłatność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475656" y="4149080"/>
            <a:ext cx="4464496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Obowiązkowość korzystania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475656" y="5157192"/>
            <a:ext cx="5328592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Pewność przetrwania usługodawcy</a:t>
            </a:r>
            <a:endParaRPr lang="pl-PL" sz="2800" dirty="0">
              <a:solidFill>
                <a:schemeClr val="tx1"/>
              </a:solidFill>
            </a:endParaRPr>
          </a:p>
        </p:txBody>
      </p:sp>
      <p:cxnSp>
        <p:nvCxnSpPr>
          <p:cNvPr id="28" name="Łącznik łamany 7"/>
          <p:cNvCxnSpPr>
            <a:stCxn id="5" idx="1"/>
            <a:endCxn id="22" idx="1"/>
          </p:cNvCxnSpPr>
          <p:nvPr/>
        </p:nvCxnSpPr>
        <p:spPr>
          <a:xfrm rot="10800000" flipV="1">
            <a:off x="1475656" y="2528900"/>
            <a:ext cx="12700" cy="1008112"/>
          </a:xfrm>
          <a:prstGeom prst="bentConnector3">
            <a:avLst>
              <a:gd name="adj1" fmla="val 5232569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Łącznik łamany 7"/>
          <p:cNvCxnSpPr>
            <a:stCxn id="22" idx="1"/>
            <a:endCxn id="23" idx="1"/>
          </p:cNvCxnSpPr>
          <p:nvPr/>
        </p:nvCxnSpPr>
        <p:spPr>
          <a:xfrm rot="10800000" flipV="1">
            <a:off x="1475656" y="3537012"/>
            <a:ext cx="12700" cy="1008112"/>
          </a:xfrm>
          <a:prstGeom prst="bentConnector3">
            <a:avLst>
              <a:gd name="adj1" fmla="val 5232561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Łącznik łamany 7"/>
          <p:cNvCxnSpPr>
            <a:stCxn id="23" idx="1"/>
            <a:endCxn id="24" idx="1"/>
          </p:cNvCxnSpPr>
          <p:nvPr/>
        </p:nvCxnSpPr>
        <p:spPr>
          <a:xfrm rot="10800000" flipV="1">
            <a:off x="1475656" y="4545124"/>
            <a:ext cx="12700" cy="1008112"/>
          </a:xfrm>
          <a:prstGeom prst="bentConnector3">
            <a:avLst>
              <a:gd name="adj1" fmla="val 5232561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pole tekstowe 1"/>
          <p:cNvSpPr txBox="1"/>
          <p:nvPr/>
        </p:nvSpPr>
        <p:spPr>
          <a:xfrm>
            <a:off x="626816" y="6453336"/>
            <a:ext cx="79208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5" y="0"/>
            <a:ext cx="9144000" cy="688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39552" y="404664"/>
            <a:ext cx="7920880" cy="93610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chemeClr val="tx1"/>
                </a:solidFill>
              </a:rPr>
              <a:t>CECHY  USŁUG  RYNKOWYCH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475656" y="1844824"/>
            <a:ext cx="3528392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Wolny wybór</a:t>
            </a:r>
            <a:endParaRPr lang="pl-PL" sz="2800" dirty="0">
              <a:solidFill>
                <a:schemeClr val="tx1"/>
              </a:solidFill>
            </a:endParaRPr>
          </a:p>
        </p:txBody>
      </p:sp>
      <p:cxnSp>
        <p:nvCxnSpPr>
          <p:cNvPr id="8" name="Łącznik łamany 7"/>
          <p:cNvCxnSpPr>
            <a:endCxn id="5" idx="1"/>
          </p:cNvCxnSpPr>
          <p:nvPr/>
        </p:nvCxnSpPr>
        <p:spPr>
          <a:xfrm rot="16200000" flipH="1">
            <a:off x="719572" y="1448780"/>
            <a:ext cx="864096" cy="648072"/>
          </a:xfrm>
          <a:prstGeom prst="bentConnector2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1442084" y="2873710"/>
            <a:ext cx="4896544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Brak obowiązku konsumowania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475656" y="3861048"/>
            <a:ext cx="4464496" cy="72008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Usługi są w pełni odpłatne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475656" y="4797152"/>
            <a:ext cx="6120680" cy="7920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Istnieje ryzyko bankructwa usługodawcy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539552" y="6597352"/>
            <a:ext cx="763284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05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2204864"/>
            <a:ext cx="7632848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800" dirty="0" smtClean="0"/>
              <a:t>	</a:t>
            </a:r>
            <a:r>
              <a:rPr lang="pl-PL" sz="2800" b="1" dirty="0" smtClean="0"/>
              <a:t>Standard Usług Publicznych </a:t>
            </a:r>
            <a:r>
              <a:rPr lang="pl-PL" sz="2800" dirty="0" smtClean="0"/>
              <a:t>– to jeden lub więcej wymogów, które powinna spełniać dana usługa. Wymogi mogą mieć charakter wszechstronny lub szczegółowy.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597352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100" dirty="0"/>
          </a:p>
          <a:p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39552" y="1844824"/>
            <a:ext cx="792088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2" algn="just">
              <a:spcBef>
                <a:spcPct val="20000"/>
              </a:spcBef>
              <a:buClr>
                <a:schemeClr val="accent4"/>
              </a:buClr>
              <a:buSzPct val="50000"/>
            </a:pPr>
            <a:r>
              <a:rPr lang="pl-PL" sz="2200" dirty="0" smtClean="0"/>
              <a:t>	</a:t>
            </a:r>
            <a:r>
              <a:rPr lang="pl-PL" sz="2000" b="1" dirty="0" smtClean="0"/>
              <a:t>Cel główny standaryzacji usług publicznych </a:t>
            </a:r>
            <a:r>
              <a:rPr lang="pl-PL" sz="2000" dirty="0" smtClean="0"/>
              <a:t>na obszarze LGD to zapewnienie wysokiej jakości usług umożliwiających:</a:t>
            </a:r>
          </a:p>
          <a:p>
            <a:pPr marL="266700" lvl="2" indent="-26670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000" dirty="0" smtClean="0"/>
              <a:t>podniesienie jakości życia mieszkańców przez zwiększenie jakości i dostępności usług, kompetencji kadry oraz zarządzania strategicznego,</a:t>
            </a:r>
          </a:p>
          <a:p>
            <a:pPr marL="266700" lvl="2" indent="-26670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000" dirty="0" smtClean="0"/>
              <a:t>zharmonizowanie działań i wprowadzenie zasady koopetycji,</a:t>
            </a:r>
          </a:p>
          <a:p>
            <a:pPr marL="266700" lvl="2" indent="-26670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000" dirty="0" smtClean="0"/>
              <a:t>upowszechnienie sprawdzonych i skutecznych sposobów realizacji wysokiej jakości usług,</a:t>
            </a:r>
          </a:p>
          <a:p>
            <a:pPr marL="266700" lvl="2" indent="-266700" algn="just">
              <a:spcBef>
                <a:spcPct val="20000"/>
              </a:spcBef>
              <a:buClr>
                <a:schemeClr val="accent4"/>
              </a:buClr>
              <a:buSzPct val="100000"/>
              <a:buFont typeface="Arial" pitchFamily="34" charset="0"/>
              <a:buChar char="•"/>
            </a:pPr>
            <a:r>
              <a:rPr lang="pl-PL" sz="2000" dirty="0" smtClean="0"/>
              <a:t>podnoszenie wizerunku LGD jako organizacji sprawniej wykorzystującej efekt synergii.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03548" y="6435377"/>
            <a:ext cx="79928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</a:t>
            </a:r>
            <a:r>
              <a:rPr lang="pl-PL" sz="105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2013</a:t>
            </a:r>
            <a:endParaRPr lang="pl-PL" sz="1050" dirty="0"/>
          </a:p>
          <a:p>
            <a:endParaRPr lang="pl-P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09714" y="1268760"/>
            <a:ext cx="3528392" cy="108012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>
                <a:solidFill>
                  <a:schemeClr val="tx1"/>
                </a:solidFill>
              </a:rPr>
              <a:t>STANDARDY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0331" y="3753036"/>
            <a:ext cx="3528392" cy="10801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Obowiązujące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004048" y="3753036"/>
            <a:ext cx="3528392" cy="10801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Fakultatywne</a:t>
            </a:r>
            <a:endParaRPr lang="pl-PL" sz="2800" dirty="0">
              <a:solidFill>
                <a:schemeClr val="tx1"/>
              </a:solidFill>
            </a:endParaRPr>
          </a:p>
        </p:txBody>
      </p:sp>
      <p:cxnSp>
        <p:nvCxnSpPr>
          <p:cNvPr id="8" name="Łącznik łamany 7"/>
          <p:cNvCxnSpPr>
            <a:stCxn id="4" idx="2"/>
            <a:endCxn id="5" idx="0"/>
          </p:cNvCxnSpPr>
          <p:nvPr/>
        </p:nvCxnSpPr>
        <p:spPr>
          <a:xfrm rot="5400000">
            <a:off x="2732141" y="1911267"/>
            <a:ext cx="1404156" cy="2279383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Łącznik łamany 8"/>
          <p:cNvCxnSpPr>
            <a:stCxn id="4" idx="2"/>
            <a:endCxn id="6" idx="0"/>
          </p:cNvCxnSpPr>
          <p:nvPr/>
        </p:nvCxnSpPr>
        <p:spPr>
          <a:xfrm rot="16200000" flipH="1">
            <a:off x="4968999" y="1953791"/>
            <a:ext cx="1404156" cy="2194334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530331" y="6525344"/>
            <a:ext cx="69939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Projekt współfinansowany przez Unię Europejską w ramach Programu Operacyjnego Pomoc Techniczna 2007 - 2013</a:t>
            </a:r>
            <a:endParaRPr lang="pl-PL" sz="1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100" dirty="0"/>
          </a:p>
          <a:p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2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Motyw2</Template>
  <TotalTime>4481</TotalTime>
  <Words>986</Words>
  <Application>Microsoft Office PowerPoint</Application>
  <PresentationFormat>Pokaz na ekranie (4:3)</PresentationFormat>
  <Paragraphs>195</Paragraphs>
  <Slides>26</Slides>
  <Notes>26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Motyw2</vt:lpstr>
      <vt:lpstr>Poprawa jakości i dostępności  usług publicznych na obszarze  Lokalnej Grupy Działania „Gościnna Wielkopolska”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OPIS  STANDARDU</vt:lpstr>
      <vt:lpstr>OPIS  STANDARDU</vt:lpstr>
      <vt:lpstr>Prezentacja programu PowerPoint</vt:lpstr>
      <vt:lpstr>Prezentacja programu PowerPoint</vt:lpstr>
      <vt:lpstr>FAZY  STANDARYZACJI1)</vt:lpstr>
      <vt:lpstr>Prezentacja programu PowerPoint</vt:lpstr>
      <vt:lpstr>SKŁAD  ZESPOŁU  STANDARYZACYJNEGO</vt:lpstr>
      <vt:lpstr>SKŁAD  ZESPOŁU  STANDARYZACYJNEGO</vt:lpstr>
      <vt:lpstr>SKŁAD  ZESPOŁU  STANDARYZACYJNEGO</vt:lpstr>
      <vt:lpstr>PYTANIA   WYWIADU  POGŁĘBIONEGO</vt:lpstr>
      <vt:lpstr>PYTANIA   WYWIADU  POGŁĘBIONEGO</vt:lpstr>
      <vt:lpstr>PYTANIA   WYWIADU  POGŁĘBIONEGO</vt:lpstr>
      <vt:lpstr>PYTANIA   WYWIADU  POGŁĘBIONEGO</vt:lpstr>
      <vt:lpstr>PYTANIA   WYWIADU  POGŁĘBIONEGO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</dc:creator>
  <cp:lastModifiedBy>Biuro senatorskie</cp:lastModifiedBy>
  <cp:revision>387</cp:revision>
  <dcterms:modified xsi:type="dcterms:W3CDTF">2014-01-30T09:11:22Z</dcterms:modified>
</cp:coreProperties>
</file>